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78" r:id="rId2"/>
    <p:sldId id="282" r:id="rId3"/>
    <p:sldId id="281" r:id="rId4"/>
    <p:sldId id="292" r:id="rId5"/>
    <p:sldId id="283" r:id="rId6"/>
    <p:sldId id="275" r:id="rId7"/>
    <p:sldId id="294" r:id="rId8"/>
    <p:sldId id="300" r:id="rId9"/>
    <p:sldId id="267" r:id="rId10"/>
    <p:sldId id="299" r:id="rId11"/>
    <p:sldId id="301" r:id="rId12"/>
    <p:sldId id="302" r:id="rId13"/>
    <p:sldId id="303" r:id="rId14"/>
    <p:sldId id="304" r:id="rId15"/>
    <p:sldId id="276" r:id="rId16"/>
    <p:sldId id="284" r:id="rId17"/>
    <p:sldId id="279" r:id="rId18"/>
    <p:sldId id="277" r:id="rId19"/>
    <p:sldId id="271" r:id="rId20"/>
    <p:sldId id="30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0126" autoAdjust="0"/>
  </p:normalViewPr>
  <p:slideViewPr>
    <p:cSldViewPr>
      <p:cViewPr varScale="1">
        <p:scale>
          <a:sx n="67" d="100"/>
          <a:sy n="67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7686F-F5C4-4CC9-A7F2-A053CACB78E3}" type="datetime1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62DF5-524E-4631-A6A6-07D2573B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085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57BF8-21AD-4A04-8BC4-F457AF55C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87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9EDD8C-7F21-4B41-A928-1BBDCBAC8DF4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8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কুরআনের</a:t>
            </a:r>
            <a:r>
              <a:rPr lang="bn-BD" baseline="0" dirty="0" smtClean="0"/>
              <a:t> আয়াত শিক্ষার্থীদের দ্বারা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করে নেওয়ার চেষ্টা করতে হবে । পরে শিক্ষক বিশুদ্ধ  করে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81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কুরআনের</a:t>
            </a:r>
            <a:r>
              <a:rPr lang="bn-BD" baseline="0" dirty="0" smtClean="0"/>
              <a:t> আয়াত শিক্ষার্থীদের দ্বারা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করে নেওয়ার চেষ্টা করতে হবে । পরে শিক্ষক বিশুদ্ধ  করে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করবেন।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কুরআনের</a:t>
            </a:r>
            <a:r>
              <a:rPr lang="bn-BD" baseline="0" dirty="0" smtClean="0"/>
              <a:t> আয়াত শিক্ষার্থীদের দ্বারা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করে নেওয়ার চেষ্টা করতে হবে । পরে শিক্ষক বিশুদ্ধ  করে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করবেন।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2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শিক্ষার্থীদের দ্বারা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 করে নেওয়ার চেষ্টা করতে হবে । পরে শিক্ষক সুন্দর  করে </a:t>
            </a:r>
            <a:r>
              <a:rPr lang="bn-BD" baseline="0" dirty="0" err="1" smtClean="0"/>
              <a:t>হাদিসটি</a:t>
            </a:r>
            <a:r>
              <a:rPr lang="bn-BD" baseline="0" dirty="0" smtClean="0"/>
              <a:t> পাঠ করে শুনাবেন।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26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দলে</a:t>
            </a:r>
            <a:r>
              <a:rPr lang="bn-BD" baseline="0" dirty="0" smtClean="0"/>
              <a:t> ভাগ করার ক্ষেত্রে আমার পরামর্শ </a:t>
            </a:r>
            <a:r>
              <a:rPr lang="bn-BD" baseline="0" dirty="0" err="1" smtClean="0"/>
              <a:t>ক্লাশ</a:t>
            </a:r>
            <a:r>
              <a:rPr lang="bn-BD" baseline="0" dirty="0" smtClean="0"/>
              <a:t> শুরুর আগে এটা করতে হবে এবং একজন </a:t>
            </a:r>
            <a:r>
              <a:rPr lang="bn-BD" baseline="0" dirty="0" err="1" smtClean="0"/>
              <a:t>দলনেতা</a:t>
            </a:r>
            <a:r>
              <a:rPr lang="bn-BD" baseline="0" dirty="0" smtClean="0"/>
              <a:t> নিযুক্ত করতে হবে। সেক্ষেত্রে প্রতি দলে সমান সংখ্যক শিক্ষার্থী রাখতে হবে এবং জোড় হতে হবে । যেমন ৪,৬,৮ ১০ জন। </a:t>
            </a:r>
            <a:r>
              <a:rPr lang="bn-BD" dirty="0" smtClean="0"/>
              <a:t>কাজ শেষে </a:t>
            </a:r>
            <a:r>
              <a:rPr lang="bn-BD" baseline="0" dirty="0" smtClean="0"/>
              <a:t>খাতা পরিবর্তনের মাধ্যমে  শিক্ষার্থীদের দ্বারা মূল্যায়ন করে নেওয়া যেতে পারে । উত্তর যেমন হতে পারে-</a:t>
            </a:r>
            <a:r>
              <a:rPr lang="bn-BD" baseline="0" dirty="0" err="1" smtClean="0"/>
              <a:t>জনসচেতনতা</a:t>
            </a:r>
            <a:r>
              <a:rPr lang="bn-BD" baseline="0" dirty="0" smtClean="0"/>
              <a:t> সৃষ্টি, ধর্মীয় মূল্যবোধ জাগ্রত করণ।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599A592-9517-45D5-B803-D8E694F30900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53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36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শুধু আবহ সৃষ্টির জন্য । </a:t>
            </a:r>
            <a:r>
              <a:rPr lang="bn-BD" dirty="0" smtClean="0"/>
              <a:t>বাড়ির কাজ শিক্ষার্থীদের</a:t>
            </a:r>
            <a:r>
              <a:rPr lang="bn-BD" baseline="0" dirty="0" smtClean="0"/>
              <a:t> খাতায় লেখে নেওয়া </a:t>
            </a:r>
            <a:r>
              <a:rPr lang="bn-BD" baseline="0" dirty="0" err="1" smtClean="0"/>
              <a:t>নিশ্চত</a:t>
            </a:r>
            <a:r>
              <a:rPr lang="bn-BD" baseline="0" dirty="0" smtClean="0"/>
              <a:t> করতে হবে । আগামী দিন এই কাজ দেখতে হবে কয়েক জনের এবং বাকি কাজ </a:t>
            </a:r>
            <a:r>
              <a:rPr lang="bn-BD" baseline="0" dirty="0" err="1" smtClean="0"/>
              <a:t>দলনেতার</a:t>
            </a:r>
            <a:r>
              <a:rPr lang="bn-BD" baseline="0" dirty="0" smtClean="0"/>
              <a:t> দ্বারা মূল্যায়ন করে নেওয়া যেতে পারে।</a:t>
            </a:r>
            <a:endParaRPr lang="en-US" sz="1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70B682-B924-4FAB-B0D7-7D4FDC931F41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54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আল্লাহ</a:t>
            </a:r>
            <a:r>
              <a:rPr lang="bn-BD" baseline="0" dirty="0" smtClean="0"/>
              <a:t> হাফেজ লেখা আছে  দৃশ্যের উপর। কারণ শিক্ষার্থীদের যেন স্মরণ থাকে আমরা আজ কী পড়ে আসলাম।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1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সম্মানিত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শিক্ষকমন্ডলী</a:t>
            </a:r>
            <a:r>
              <a:rPr lang="bn-BD" baseline="0" dirty="0" smtClean="0"/>
              <a:t>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করার পদ্ধতি হলো রিবন বার এর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তে ক্লিক করে </a:t>
            </a:r>
            <a:r>
              <a:rPr lang="en-US" baseline="0" dirty="0" smtClean="0"/>
              <a:t>Hide Slide </a:t>
            </a:r>
            <a:r>
              <a:rPr lang="bn-BD" baseline="0" dirty="0" smtClean="0"/>
              <a:t>এর উপর ক্লিক 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 হয়ে যাবে। এক্ষেত্রে </a:t>
            </a:r>
            <a:r>
              <a:rPr lang="en-US" baseline="0" dirty="0" smtClean="0"/>
              <a:t>f5 </a:t>
            </a:r>
            <a:r>
              <a:rPr lang="bn-BD" baseline="0" dirty="0" smtClean="0"/>
              <a:t>চেপে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 </a:t>
            </a:r>
            <a:r>
              <a:rPr lang="en-US" baseline="0" dirty="0" smtClean="0"/>
              <a:t>page </a:t>
            </a:r>
            <a:r>
              <a:rPr lang="bn-BD" baseline="0" dirty="0" smtClean="0"/>
              <a:t>আর দেখা যাবে না। 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8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শিক্ষার্থীরা</a:t>
            </a:r>
            <a:r>
              <a:rPr lang="bn-BD" baseline="0" dirty="0" smtClean="0"/>
              <a:t> বিভিন্ন উত্তর দিবে তা থেকে সঠিক উত্তর গ্রহণ করতে হবে।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পাঠের</a:t>
            </a:r>
            <a:r>
              <a:rPr lang="bn-BD" baseline="0" dirty="0" smtClean="0"/>
              <a:t> শিরোনাম আসার আগে শিক্ষার্থীদের দ্বারা পাঠের শিরোনাম ঘোষণার চেষ্টা করতে হবে। পাঠ শিরোনাম বোর্ডে লিখতে হবে। </a:t>
            </a:r>
            <a:endParaRPr lang="en-US" dirty="0" smtClean="0"/>
          </a:p>
          <a:p>
            <a:endParaRPr lang="en-GB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8F3C7E-C4FA-4551-8F02-6DDFBDA8B79C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</a:t>
            </a:r>
            <a:r>
              <a:rPr lang="bn-BD" baseline="0" dirty="0" err="1" smtClean="0"/>
              <a:t>শিখনফল</a:t>
            </a:r>
            <a:r>
              <a:rPr lang="bn-BD" baseline="0" dirty="0" smtClean="0"/>
              <a:t> পড়ে নিতে হবে । </a:t>
            </a:r>
            <a:r>
              <a:rPr lang="bn-BD" dirty="0" err="1" smtClean="0"/>
              <a:t>সম্মানিত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শিক্ষকমন্ডলী</a:t>
            </a:r>
            <a:r>
              <a:rPr lang="bn-BD" baseline="0" dirty="0" smtClean="0"/>
              <a:t>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146DCCA-0259-41B3-BFAE-539D26CB2EA0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7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err="1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bn-BD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তিনটি</a:t>
            </a:r>
            <a:r>
              <a:rPr lang="bn-BD" sz="1200" baseline="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বুঝানো</a:t>
            </a:r>
            <a:r>
              <a:rPr lang="en-US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bn-BD" sz="1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 smtClean="0"/>
              <a:t>শিক্ষার্থীদের</a:t>
            </a:r>
            <a:r>
              <a:rPr lang="bn-BD" baseline="0" dirty="0" smtClean="0"/>
              <a:t> দ্বারা উত্তর নেওয়ার চেষ্টা করতে হবে ।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40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কি উত্তর হতে পারে এ জন্য এ ছবি দেওয়া। </a:t>
            </a:r>
            <a:r>
              <a:rPr lang="bn-BD" baseline="0" dirty="0" err="1" smtClean="0"/>
              <a:t>একজনের</a:t>
            </a:r>
            <a:r>
              <a:rPr lang="bn-BD" baseline="0" dirty="0" smtClean="0"/>
              <a:t> খাতা অন্যের মাধ্যমে মূল্যায়ন করে নেওয়া যেতে পারে। </a:t>
            </a:r>
            <a:r>
              <a:rPr lang="bn-BD" sz="120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A4ABA11-D138-4CC0-BDC2-38F761559712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78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কুরআনের</a:t>
            </a:r>
            <a:r>
              <a:rPr lang="bn-BD" baseline="0" dirty="0" smtClean="0"/>
              <a:t> আয়াত শিক্ষার্থীদের দ্বারা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করে নেওয়ার চেষ্টা করতে হবে । পরে শিক্ষক বিশুদ্ধ  করে </a:t>
            </a:r>
            <a:r>
              <a:rPr lang="bn-BD" baseline="0" dirty="0" err="1" smtClean="0"/>
              <a:t>তেলাওয়াত</a:t>
            </a:r>
            <a:r>
              <a:rPr lang="bn-BD" baseline="0" dirty="0" smtClean="0"/>
              <a:t> করবেন।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8/6/2016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8351-DEEB-4FAD-A48B-EB10D3F631C9}" type="datetime1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10D23-9654-47CA-B546-5705D92E8C45}" type="datetime1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2E19-1F77-4C59-8551-436E92C752B6}" type="datetime1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1409-EB97-4553-AACC-CFD7AE047A5B}" type="datetime1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6F02-9C8D-4948-9A26-C71C34533A3F}" type="datetime1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E297-EBEA-476D-8611-DC4F16BE1324}" type="datetime1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1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1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8741-AE57-44F3-9527-889254C596E9}" type="datetime1">
              <a:rPr lang="en-US" smtClean="0"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333-56F0-4705-BD0F-AD01C139AC7F}" type="datetime1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9627" y="134518"/>
            <a:ext cx="8878241" cy="6521222"/>
          </a:xfrm>
          <a:prstGeom prst="rect">
            <a:avLst/>
          </a:prstGeom>
          <a:solidFill>
            <a:schemeClr val="bg1"/>
          </a:solidFill>
          <a:ln w="130175" cap="rnd" cmpd="sng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4838" y="7"/>
            <a:ext cx="9069163" cy="6798129"/>
          </a:xfrm>
          <a:prstGeom prst="rect">
            <a:avLst/>
          </a:prstGeom>
          <a:noFill/>
          <a:ln w="139700" cmpd="sng">
            <a:solidFill>
              <a:schemeClr val="accent4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2" name="Arc 11"/>
          <p:cNvSpPr/>
          <p:nvPr userDrawn="1"/>
        </p:nvSpPr>
        <p:spPr>
          <a:xfrm rot="5400000">
            <a:off x="-287982" y="-333073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6" name="Arc 15"/>
          <p:cNvSpPr/>
          <p:nvPr userDrawn="1"/>
        </p:nvSpPr>
        <p:spPr>
          <a:xfrm>
            <a:off x="-280306" y="6135974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7" name="Arc 16"/>
          <p:cNvSpPr/>
          <p:nvPr userDrawn="1"/>
        </p:nvSpPr>
        <p:spPr>
          <a:xfrm rot="16200000">
            <a:off x="8507674" y="6143651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8" name="Arc 17"/>
          <p:cNvSpPr/>
          <p:nvPr userDrawn="1"/>
        </p:nvSpPr>
        <p:spPr>
          <a:xfrm rot="10800000">
            <a:off x="8508528" y="-317697"/>
            <a:ext cx="956068" cy="940716"/>
          </a:xfrm>
          <a:prstGeom prst="arc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71453" y="1066800"/>
            <a:ext cx="8866415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693766" y="6141406"/>
            <a:ext cx="1705424" cy="405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F30324FB-E7BB-48EE-A01C-88330A05F209}" type="datetime10">
              <a:rPr lang="en-US" sz="180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19:56</a:t>
            </a:fld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848847" y="6156945"/>
            <a:ext cx="1634125" cy="382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44D5444-A8EE-4C3B-8D8C-CC911DCC4019}" type="slidenum">
              <a:rPr lang="en-US" sz="180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‹#›</a:t>
            </a:fld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8188" y="6071925"/>
            <a:ext cx="8866415" cy="0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ction Button: Home 8">
            <a:hlinkClick r:id="" action="ppaction://hlinkshowjump?jump=firstslide" highlightClick="1"/>
          </p:cNvPr>
          <p:cNvSpPr/>
          <p:nvPr userDrawn="1"/>
        </p:nvSpPr>
        <p:spPr>
          <a:xfrm>
            <a:off x="4032830" y="6147504"/>
            <a:ext cx="342900" cy="405697"/>
          </a:xfrm>
          <a:prstGeom prst="actionButtonHom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Action Button: Information 10">
            <a:hlinkClick r:id="" action="ppaction://hlinkshowjump?jump=endshow" highlightClick="1"/>
          </p:cNvPr>
          <p:cNvSpPr/>
          <p:nvPr userDrawn="1"/>
        </p:nvSpPr>
        <p:spPr>
          <a:xfrm>
            <a:off x="4421384" y="6147504"/>
            <a:ext cx="342900" cy="405697"/>
          </a:xfrm>
          <a:prstGeom prst="actionButtonInformati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 userDrawn="1"/>
        </p:nvSpPr>
        <p:spPr>
          <a:xfrm>
            <a:off x="4787732" y="6139544"/>
            <a:ext cx="320010" cy="413657"/>
          </a:xfrm>
          <a:prstGeom prst="actionButtonForwardNex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Action Button: Back or Previous 18">
            <a:hlinkClick r:id="" action="ppaction://hlinkshowjump?jump=previousslide" highlightClick="1"/>
          </p:cNvPr>
          <p:cNvSpPr/>
          <p:nvPr userDrawn="1"/>
        </p:nvSpPr>
        <p:spPr>
          <a:xfrm>
            <a:off x="3697602" y="6150836"/>
            <a:ext cx="295664" cy="402365"/>
          </a:xfrm>
          <a:prstGeom prst="actionButtonBackPreviou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88" indent="0">
              <a:buNone/>
              <a:defRPr sz="1000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1" indent="0">
              <a:buNone/>
              <a:defRPr sz="900"/>
            </a:lvl6pPr>
            <a:lvl7pPr marL="2743165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E101-9872-4FE0-9239-ED297F747BEF}" type="datetime1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88" indent="0">
              <a:buNone/>
              <a:defRPr sz="2400"/>
            </a:lvl3pPr>
            <a:lvl4pPr marL="1371583" indent="0">
              <a:buNone/>
              <a:defRPr sz="2000"/>
            </a:lvl4pPr>
            <a:lvl5pPr marL="1828777" indent="0">
              <a:buNone/>
              <a:defRPr sz="2000"/>
            </a:lvl5pPr>
            <a:lvl6pPr marL="2285971" indent="0">
              <a:buNone/>
              <a:defRPr sz="2000"/>
            </a:lvl6pPr>
            <a:lvl7pPr marL="2743165" indent="0">
              <a:buNone/>
              <a:defRPr sz="2000"/>
            </a:lvl7pPr>
            <a:lvl8pPr marL="3200360" indent="0">
              <a:buNone/>
              <a:defRPr sz="2000"/>
            </a:lvl8pPr>
            <a:lvl9pPr marL="36575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5" indent="0">
              <a:buNone/>
              <a:defRPr sz="1200"/>
            </a:lvl2pPr>
            <a:lvl3pPr marL="914388" indent="0">
              <a:buNone/>
              <a:defRPr sz="1000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1" indent="0">
              <a:buNone/>
              <a:defRPr sz="900"/>
            </a:lvl6pPr>
            <a:lvl7pPr marL="2743165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A5995-2DEA-450C-9B7F-357D44738D63}" type="datetime1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A0686-B807-40F5-A6F9-F38DBCFB1B0B}" type="datetime1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newsflash/>
  </p:transition>
  <p:hf sldNum="0" hdr="0" ftr="0"/>
  <p:txStyles>
    <p:titleStyle>
      <a:lvl1pPr algn="ctr" defTabSz="9143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6" indent="-342896" algn="l" defTabSz="9143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2" indent="-285748" algn="l" defTabSz="9143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5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5" indent="-228597" algn="l" defTabSz="9143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3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7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7924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শিক্ষকমণ্ডলীর জন্য, বিধায় স্লাইডটি হাইড করে রাখা হয়েছে। 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" y="1371600"/>
            <a:ext cx="8153400" cy="44012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এই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কন্টেন্টটি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ণি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slide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note এ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মণ্ডলী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note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শিক্ষকমণ্ডলী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প্রয়োজনবোধে তার নিজস্ব কৌশল প্রয়োগ করতে পারবেন ।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r>
              <a:rPr lang="en-US" sz="4000" dirty="0"/>
              <a:t> </a:t>
            </a:r>
            <a:r>
              <a:rPr lang="bn-BD" sz="4000" dirty="0"/>
              <a:t>চেপে পাঠ উপস্থাপন শুরু করবেন।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77" y="4343400"/>
            <a:ext cx="91278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IN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অর্থ: ‘তোমার </a:t>
            </a:r>
            <a:r>
              <a:rPr lang="bn-IN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প্রতিপালক নির্দেশ দিয়েছেন যে, তোমরা তাকে ছাড়া অন্য কারও ইবাদত করবে না এবং পিতামাতার সাথে সর্বোত্তম আচরণ করবে</a:t>
            </a:r>
            <a:r>
              <a:rPr lang="bn-IN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।’ </a:t>
            </a:r>
            <a:r>
              <a:rPr lang="bn-IN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 সূরা বনি ইসরাইল: ২৩) </a:t>
            </a:r>
            <a:endParaRPr lang="en-GB" sz="360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39993" r="45143" b="34556"/>
          <a:stretch/>
        </p:blipFill>
        <p:spPr>
          <a:xfrm>
            <a:off x="27622" y="4876800"/>
            <a:ext cx="9127823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" y="990600"/>
            <a:ext cx="8991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পিতামাতার আদেশ নিষেধ পালন করা এবং তাদের সেবা যত্ন করা সন্তানের জন্য ওয়াজিব । এ সম্পর্কে আল্লাহ তায়ালা বলেন-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1219200" y="152400"/>
            <a:ext cx="58674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err="1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5400" dirty="0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5400" dirty="0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কর্তব্য</a:t>
            </a:r>
            <a:r>
              <a:rPr lang="en-US" sz="5400" dirty="0" smtClean="0"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57400"/>
            <a:ext cx="395047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3810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228600"/>
            <a:ext cx="5715000" cy="731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কর্তব্য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066800"/>
            <a:ext cx="891540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IN" sz="36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 বৃদ্ধ হলে তাদের আরও  সেবা যত্ন করতে হবে, তাদের ধমক দেওয়া যাবে না। এ সম্পর্কে আল্লাহ তায়ালা বলেন-</a:t>
            </a:r>
            <a:endParaRPr lang="en-GB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" y="4191000"/>
            <a:ext cx="906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যদি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একজন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অথবা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উভ</a:t>
            </a:r>
            <a:r>
              <a:rPr lang="bn-BD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তোমার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নিকট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র্ধক্যে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তাদের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তুমি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বিরক্তিসূচক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'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উহ্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'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উচ্চারণ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তাদেরকে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ধমক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দিও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তাদের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উত্তম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সম্মানজনক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ভাষা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বলো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৷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বনি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ইস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রা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ইল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ত-২৩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" y="4876800"/>
            <a:ext cx="9115424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3400425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52400"/>
            <a:ext cx="4572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কর্তব্য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143000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 মৃত্যু বরণ করলে তাদের জন্য দোয়া করতে হবে  । এ সম্পর্কে আল্লাহ তায়ালা বলেন-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8915400" cy="590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4343400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আমার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প্ৰতিপালক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তু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আমার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তেমনি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সদ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যেমনিভাবে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আমাকে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শৈশবে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আদর-যত্নে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লালন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পালন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করেছেন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।’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বনি ইসরাই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২8)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38862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4038600" cy="21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152400"/>
            <a:ext cx="4572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কর্তব্য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143000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পিতামাতার ভরণ-পোষণ করা সন্তানের জন্য ওয়াজিব । এ সম্পর্কে আল্লাহ তায়ালা বলেন-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81600"/>
            <a:ext cx="8696325" cy="851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5068748"/>
            <a:ext cx="899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বলুন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সম্পদ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তোমাদের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পিতামাতা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কটা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ত্মী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সূরা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ৰাকারা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য়াত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২১৫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3733800" cy="2239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38400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28600"/>
            <a:ext cx="457200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কর্তব্য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143000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পিতামাতার প্রতি সৎ ব্যবহার করতে হবে, কারণ তাদের পায়ের নিচে সন্তানের বেহেশত। এ সম্পর্কে রাসূল (</a:t>
            </a:r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স) </a:t>
            </a:r>
            <a:r>
              <a:rPr lang="bn-I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বলেছেন-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05400"/>
            <a:ext cx="6361791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5292506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ঃ ‘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</a:t>
            </a:r>
            <a:r>
              <a:rPr lang="bn-BD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পদতলে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সন্তানের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বে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হেশত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৷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অ৷ত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38862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38400"/>
            <a:ext cx="3810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4800" y="4652389"/>
            <a:ext cx="8601187" cy="116391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571493" indent="-571493" algn="just">
              <a:buFont typeface="Wingdings" pitchFamily="2" charset="2"/>
              <a:buChar char="v"/>
              <a:defRPr/>
            </a:pPr>
            <a:r>
              <a:rPr lang="bn-IN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 প্রতি </a:t>
            </a:r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IN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IN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কর্তব্য রয়েছে </a:t>
            </a:r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 একটি তালিকা তৈরি কর।</a:t>
            </a:r>
            <a:endParaRPr lang="en-US" sz="40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4400" y="304800"/>
            <a:ext cx="6934200" cy="6096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4400" b="1" dirty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 দলে </a:t>
            </a:r>
            <a:r>
              <a:rPr lang="bn-BD" sz="4400" b="1" dirty="0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যেকো</a:t>
            </a:r>
            <a:r>
              <a:rPr lang="bn-IN" sz="4400" b="1" dirty="0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নো</a:t>
            </a:r>
            <a:r>
              <a:rPr lang="bn-BD" sz="4400" b="1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একজন লিখবে  </a:t>
            </a:r>
            <a:endParaRPr lang="en-US" sz="4400" b="1" dirty="0">
              <a:solidFill>
                <a:srgbClr val="00AFE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24-Point Star 24"/>
          <p:cNvSpPr/>
          <p:nvPr/>
        </p:nvSpPr>
        <p:spPr>
          <a:xfrm>
            <a:off x="7067886" y="2715796"/>
            <a:ext cx="1838101" cy="1526267"/>
          </a:xfrm>
          <a:prstGeom prst="star24">
            <a:avLst/>
          </a:prstGeom>
          <a:solidFill>
            <a:srgbClr val="92D050"/>
          </a:solidFill>
          <a:ln w="57150">
            <a:solidFill>
              <a:srgbClr val="D60093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৭+৫ 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6877162" y="1180115"/>
            <a:ext cx="2057400" cy="1386421"/>
          </a:xfrm>
          <a:prstGeom prst="downArrow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553200" y="1170590"/>
            <a:ext cx="76200" cy="3452770"/>
          </a:xfrm>
          <a:prstGeom prst="line">
            <a:avLst/>
          </a:prstGeom>
          <a:ln w="57150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2539"/>
            <a:ext cx="6000637" cy="310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/>
        </p:nvSpPr>
        <p:spPr>
          <a:xfrm>
            <a:off x="9188648" y="6268244"/>
            <a:ext cx="564952" cy="4282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82" y="3534288"/>
            <a:ext cx="6728418" cy="740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493" indent="-571493">
              <a:buFont typeface="Wingdings" pitchFamily="2" charset="2"/>
              <a:buChar char="v"/>
              <a:defRPr/>
            </a:pP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  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আদেশ নিষেধ পালন করা কী?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0" y="304800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2819400"/>
            <a:ext cx="3048000" cy="5937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প্রিয়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02458" y="5245977"/>
            <a:ext cx="2913381" cy="621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সুন্নত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8261" y="2816680"/>
            <a:ext cx="2835939" cy="5840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অমূল্য সম্পদ </a:t>
            </a:r>
            <a:endParaRPr lang="bn-BD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5751" y="2137243"/>
            <a:ext cx="2838450" cy="5759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আমানত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800" y="4419600"/>
            <a:ext cx="2730624" cy="5916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2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ফরজ   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62600" y="2209800"/>
            <a:ext cx="3077829" cy="5481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আদরের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5181600"/>
            <a:ext cx="2739154" cy="6216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গ।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নফল 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2478" y="1170465"/>
            <a:ext cx="6443122" cy="7150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571493" indent="-571493">
              <a:buFont typeface="Wingdings" pitchFamily="2" charset="2"/>
              <a:buChar char="v"/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 কাছে তাদের সন্তান কী?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2600" y="4495800"/>
            <a:ext cx="2921192" cy="5557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ওয়াজিব 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981200" y="152400"/>
            <a:ext cx="4696751" cy="73648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Picture 18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524000" y="152400"/>
            <a:ext cx="5693195" cy="83343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95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8" grpId="2"/>
      <p:bldP spid="8" grpId="3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0" y="304800"/>
            <a:ext cx="4000500" cy="55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24600" y="5410200"/>
            <a:ext cx="2537929" cy="613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ii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bn-BD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1000" y="5410200"/>
            <a:ext cx="1976166" cy="5468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গ। </a:t>
            </a:r>
            <a:r>
              <a:rPr lang="en-US" sz="36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 </a:t>
            </a:r>
            <a:r>
              <a:rPr lang="bn-BD" sz="36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5410200"/>
            <a:ext cx="1895166" cy="5741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  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2133600" y="152400"/>
            <a:ext cx="4696750" cy="814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2" name="Picture 21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676400" y="152400"/>
            <a:ext cx="5693194" cy="833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3" name="Rounded Rectangle 22"/>
          <p:cNvSpPr/>
          <p:nvPr/>
        </p:nvSpPr>
        <p:spPr>
          <a:xfrm>
            <a:off x="304800" y="1975947"/>
            <a:ext cx="6172200" cy="5765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জান্নাত লাভের জন্য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4800" y="2737947"/>
            <a:ext cx="5562600" cy="620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ii)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দুনিয়ায় সম্মান লাভের জন্য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65470" y="3445870"/>
            <a:ext cx="7125929" cy="6689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iii)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পরকালীন আযাব হতে পরিত্রাণের জন্য 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04800" y="4343400"/>
            <a:ext cx="3921815" cy="671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?</a:t>
            </a:r>
            <a:endParaRPr lang="bn-BD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" y="1219200"/>
            <a:ext cx="8499649" cy="7078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v"/>
              <a:defRPr/>
            </a:pP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 সেবা করা আমাদের একান্ত প্রয়োজন-</a:t>
            </a:r>
            <a:endParaRPr lang="bn-BD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52044" y="5410200"/>
            <a:ext cx="1881556" cy="548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38237" y="4741314"/>
            <a:ext cx="8500964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571493" indent="-571493" algn="just">
              <a:buFont typeface="Wingdings" panose="05000000000000000000" pitchFamily="2" charset="2"/>
              <a:buChar char="Ø"/>
            </a:pP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 সেবা যত্ন করলে দুনিয়া ও আখিরাতে সফলতা লাভ করা 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উক্তিটি বিশ্লেষণ কর ।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237" y="370698"/>
            <a:ext cx="8170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আগামীকাল এই প্রশ্নের উত্তর লিখে নিয়ে আসবে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371600"/>
            <a:ext cx="3886201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3886200" cy="289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491088" y="473077"/>
            <a:ext cx="4443112" cy="81605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bn-BD" sz="6000" dirty="0">
                <a:solidFill>
                  <a:srgbClr val="FF66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 আর নয়</a:t>
            </a:r>
            <a:endParaRPr lang="en-US" sz="6000" dirty="0">
              <a:solidFill>
                <a:srgbClr val="FF66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" y="4892675"/>
            <a:ext cx="8534400" cy="1219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bn-IN" sz="13800" b="1" spc="151" dirty="0">
                <a:ln w="11430"/>
                <a:solidFill>
                  <a:srgbClr val="00B050"/>
                </a:solidFill>
                <a:effectLst>
                  <a:glow rad="101600">
                    <a:srgbClr val="0F6AA9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আল্লাহ হাফেজ </a:t>
            </a:r>
            <a:endParaRPr lang="en-US" sz="13800" b="1" spc="151" dirty="0">
              <a:ln w="11430"/>
              <a:solidFill>
                <a:srgbClr val="00B050"/>
              </a:solidFill>
              <a:effectLst>
                <a:glow rad="101600">
                  <a:srgbClr val="0F6AA9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"/>
            <a:ext cx="8117076" cy="96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20200" cy="6934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1998" y="4068246"/>
            <a:ext cx="13980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16600" dirty="0" err="1">
                <a:solidFill>
                  <a:srgbClr val="FF0000"/>
                </a:solidFill>
              </a:rPr>
              <a:t>স্বা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993321" y="4070697"/>
            <a:ext cx="116410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92D050"/>
                </a:solidFill>
              </a:rPr>
              <a:t>গ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3702" y="4211122"/>
            <a:ext cx="13821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chemeClr val="accent2"/>
                </a:solidFill>
              </a:rPr>
              <a:t>ত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7019334" y="4207449"/>
            <a:ext cx="127631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7030A0"/>
                </a:solidFill>
              </a:rPr>
              <a:t>ম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4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2394" y="-152400"/>
            <a:ext cx="3124200" cy="1161542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994" y="2362200"/>
            <a:ext cx="87630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994" y="3505200"/>
            <a:ext cx="8742406" cy="2431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গোলাম জাওহার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কলেজ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ফরিদপুর।</a:t>
            </a:r>
            <a:endParaRPr lang="bn-BD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সাখাওয়াৎ হোসেন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কলেজ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সিলেট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09142"/>
            <a:ext cx="87630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4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999" r="3331" b="2011"/>
          <a:stretch/>
        </p:blipFill>
        <p:spPr>
          <a:xfrm>
            <a:off x="4724400" y="1161143"/>
            <a:ext cx="4159532" cy="478245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scene3d>
            <a:camera prst="perspectiveHeroicExtremeLeftFacing" fov="1800000">
              <a:rot lat="0" lon="0" rev="21594000"/>
            </a:camera>
            <a:lightRig rig="threePt" dir="t"/>
          </a:scene3d>
        </p:spPr>
      </p:pic>
      <p:sp>
        <p:nvSpPr>
          <p:cNvPr id="14" name="Rounded Rectangle 13"/>
          <p:cNvSpPr/>
          <p:nvPr/>
        </p:nvSpPr>
        <p:spPr>
          <a:xfrm>
            <a:off x="3124200" y="304800"/>
            <a:ext cx="2559503" cy="7315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6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8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0" y="1447800"/>
            <a:ext cx="0" cy="4343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76800" y="3048000"/>
            <a:ext cx="3886200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000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en-US" sz="4000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৪র্থ</a:t>
            </a:r>
            <a:r>
              <a:rPr lang="en-US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(আখলাক)</a:t>
            </a:r>
          </a:p>
          <a:p>
            <a:pPr algn="ctr"/>
            <a:r>
              <a:rPr lang="bn-BD" sz="40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smtClean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 ০৩ </a:t>
            </a:r>
            <a:endParaRPr lang="bn-IN" sz="4400" dirty="0">
              <a:ln w="1905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4400" b="1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সময়ঃ ৫০ মিনিট</a:t>
            </a:r>
            <a:r>
              <a:rPr lang="bn-BD" sz="4400" b="1" dirty="0">
                <a:ln w="1905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4400" b="1" dirty="0">
              <a:ln w="1905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1" y="1143000"/>
            <a:ext cx="4038600" cy="48105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81000" y="3276600"/>
            <a:ext cx="4084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</a:t>
            </a:r>
          </a:p>
          <a:p>
            <a:pPr algn="ctr"/>
            <a:r>
              <a:rPr lang="bn-BD" sz="20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</a:t>
            </a:r>
            <a:r>
              <a:rPr lang="bn-BD" sz="20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bn-BD" sz="2000" b="1" dirty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সোনামুখী উচ্চ বিদ্যালয়</a:t>
            </a:r>
          </a:p>
          <a:p>
            <a:pPr algn="ctr"/>
            <a:r>
              <a:rPr lang="bn-BD" sz="28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আক্কেলপুর,জয়পুরহাট।</a:t>
            </a:r>
          </a:p>
          <a:p>
            <a:pPr algn="ctr"/>
            <a:r>
              <a:rPr lang="bn-BD" sz="28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মোবাইল-০১৯১৬৩১৬১৬০</a:t>
            </a:r>
            <a:endParaRPr lang="en-US" sz="2800" b="1" dirty="0" smtClean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saifulpcakkelpur@gmail.com</a:t>
            </a:r>
            <a:endParaRPr lang="bn-BD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9" y="1116884"/>
            <a:ext cx="2586036" cy="2312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2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152400"/>
            <a:ext cx="4962525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 দু’টি দেখে বল......... 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5105400"/>
            <a:ext cx="4943475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প্রদর্শিত ব্যক্তি কারা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3838575" cy="3303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09600" y="5029200"/>
            <a:ext cx="790575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প্রদর্শিত ব্যক্তিদের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প্রতি কর্তব্য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কী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বলে 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343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83936" y="304317"/>
            <a:ext cx="5463384" cy="637489"/>
          </a:xfrm>
          <a:prstGeom prst="roundRect">
            <a:avLst/>
          </a:prstGeom>
          <a:pattFill prst="pct70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6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  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36" y="1128128"/>
            <a:ext cx="4572000" cy="342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3836" y="4876800"/>
            <a:ext cx="6705600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</a:t>
            </a:r>
            <a:r>
              <a:rPr lang="en-US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কর্তব্য</a:t>
            </a:r>
            <a:r>
              <a:rPr lang="en-US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6" y="15240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207" y="6096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587375" y="122721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895600" y="209522"/>
            <a:ext cx="2851737" cy="7810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bn-BD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খনফল</a:t>
            </a:r>
            <a:r>
              <a:rPr lang="bn-BD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b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2514600"/>
            <a:ext cx="8534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n-BD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পিতামাতার পরিচয় বলতে পারবে । </a:t>
            </a:r>
            <a:endParaRPr lang="bn-BD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bn-BD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পিতামাতার প্রতি সন্তানের কর্তব্য বর্ণনা করতে পারবে 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BD" sz="4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752600"/>
            <a:ext cx="5214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bn-BD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পাঠ শেষে শিক্ষার্থীরা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…</a:t>
            </a:r>
            <a:endParaRPr lang="bn-BD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71800" y="152400"/>
            <a:ext cx="39837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 কারা? </a:t>
            </a:r>
            <a:endParaRPr lang="en-GB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1" y="1174926"/>
            <a:ext cx="3962400" cy="2850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174925"/>
            <a:ext cx="4114800" cy="28502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4124372"/>
            <a:ext cx="8662988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marL="571500" indent="-571500" algn="just">
              <a:buBlip>
                <a:blip r:embed="rId5"/>
              </a:buBlip>
            </a:pP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যারা আমাদের দুনিয়ার জীবনে সবচেয়ে আপন জন তারাই আমাদের বাবা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মা। যারা আমাদের সেবা যত্ন করে বড় করেছেন তারাই আমাদের পিতামাতা।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9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7143"/>
            <a:ext cx="3962400" cy="2500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33798"/>
            <a:ext cx="3962400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4900" y="152400"/>
            <a:ext cx="693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 সন্তানের জন্য যা যা করেন   </a:t>
            </a:r>
            <a:endParaRPr lang="en-GB" sz="4400" dirty="0"/>
          </a:p>
        </p:txBody>
      </p:sp>
      <p:sp>
        <p:nvSpPr>
          <p:cNvPr id="7" name="Rectangle 6"/>
          <p:cNvSpPr/>
          <p:nvPr/>
        </p:nvSpPr>
        <p:spPr>
          <a:xfrm>
            <a:off x="4800600" y="3733800"/>
            <a:ext cx="42321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পিতামাতা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সন্তানদের সুশিক্ষা দেন এবং দিন রাত কষ্ট করেন তাদের সুখের জন্য।   </a:t>
            </a:r>
            <a:r>
              <a:rPr lang="bn-IN" sz="3200" b="1" u="sng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একটি ভিডিও দেখি</a:t>
            </a:r>
            <a:endParaRPr lang="en-GB" sz="3200" u="sng" dirty="0">
              <a:solidFill>
                <a:srgbClr val="008000"/>
              </a:solidFill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41010"/>
              </p:ext>
            </p:extLst>
          </p:nvPr>
        </p:nvGraphicFramePr>
        <p:xfrm>
          <a:off x="7848600" y="5486400"/>
          <a:ext cx="609600" cy="54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48600" y="5486400"/>
                        <a:ext cx="609600" cy="542924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75" y="1219200"/>
            <a:ext cx="37772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895600" y="228600"/>
            <a:ext cx="312420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00" y="4988470"/>
            <a:ext cx="7315200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bn-BD" sz="4000" dirty="0" smtClean="0">
                <a:gradFill>
                  <a:gsLst>
                    <a:gs pos="56154">
                      <a:srgbClr val="734827"/>
                    </a:gs>
                    <a:gs pos="94000">
                      <a:srgbClr val="3A6414"/>
                    </a:gs>
                    <a:gs pos="0">
                      <a:srgbClr val="008000"/>
                    </a:gs>
                    <a:gs pos="84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আমরা কেন </a:t>
            </a:r>
            <a:r>
              <a:rPr lang="bn-IN" sz="4000" dirty="0" smtClean="0">
                <a:gradFill>
                  <a:gsLst>
                    <a:gs pos="56154">
                      <a:srgbClr val="734827"/>
                    </a:gs>
                    <a:gs pos="94000">
                      <a:srgbClr val="3A6414"/>
                    </a:gs>
                    <a:gs pos="0">
                      <a:srgbClr val="008000"/>
                    </a:gs>
                    <a:gs pos="84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পিতামাতার সেবা</a:t>
            </a:r>
            <a:r>
              <a:rPr lang="bn-BD" sz="4000" dirty="0" smtClean="0">
                <a:gradFill>
                  <a:gsLst>
                    <a:gs pos="56154">
                      <a:srgbClr val="734827"/>
                    </a:gs>
                    <a:gs pos="94000">
                      <a:srgbClr val="3A6414"/>
                    </a:gs>
                    <a:gs pos="0">
                      <a:srgbClr val="008000"/>
                    </a:gs>
                    <a:gs pos="84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করব লিখ। </a:t>
            </a:r>
            <a:endParaRPr lang="en-US" sz="4000" dirty="0">
              <a:gradFill>
                <a:gsLst>
                  <a:gs pos="56154">
                    <a:srgbClr val="734827"/>
                  </a:gs>
                  <a:gs pos="94000">
                    <a:srgbClr val="3A6414"/>
                  </a:gs>
                  <a:gs pos="0">
                    <a:srgbClr val="008000"/>
                  </a:gs>
                  <a:gs pos="84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24-Point Star 17"/>
          <p:cNvSpPr/>
          <p:nvPr/>
        </p:nvSpPr>
        <p:spPr>
          <a:xfrm>
            <a:off x="6557111" y="2743200"/>
            <a:ext cx="2077470" cy="1754981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553200" y="1283618"/>
            <a:ext cx="2075430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4486275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FFF00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12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</TotalTime>
  <Words>1090</Words>
  <Application>Microsoft Office PowerPoint</Application>
  <PresentationFormat>On-screen Show (4:3)</PresentationFormat>
  <Paragraphs>121</Paragraphs>
  <Slides>20</Slides>
  <Notes>18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NikoshBAN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Jewel</dc:creator>
  <cp:lastModifiedBy>MD. SAIFUL ISLAM</cp:lastModifiedBy>
  <cp:revision>813</cp:revision>
  <dcterms:created xsi:type="dcterms:W3CDTF">2006-08-16T00:00:00Z</dcterms:created>
  <dcterms:modified xsi:type="dcterms:W3CDTF">2016-08-06T14:15:37Z</dcterms:modified>
</cp:coreProperties>
</file>